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71" r:id="rId2"/>
    <p:sldId id="346" r:id="rId3"/>
    <p:sldId id="379" r:id="rId4"/>
    <p:sldId id="372" r:id="rId5"/>
    <p:sldId id="380" r:id="rId6"/>
    <p:sldId id="381" r:id="rId7"/>
    <p:sldId id="373" r:id="rId8"/>
    <p:sldId id="382" r:id="rId9"/>
    <p:sldId id="267" r:id="rId10"/>
    <p:sldId id="362" r:id="rId11"/>
    <p:sldId id="363" r:id="rId12"/>
    <p:sldId id="364" r:id="rId13"/>
    <p:sldId id="365" r:id="rId14"/>
    <p:sldId id="366" r:id="rId15"/>
    <p:sldId id="383" r:id="rId16"/>
    <p:sldId id="367" r:id="rId17"/>
    <p:sldId id="374" r:id="rId18"/>
    <p:sldId id="376" r:id="rId19"/>
    <p:sldId id="360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00"/>
    <a:srgbClr val="FF0066"/>
    <a:srgbClr val="3399FF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7" autoAdjust="0"/>
    <p:restoredTop sz="94660"/>
  </p:normalViewPr>
  <p:slideViewPr>
    <p:cSldViewPr>
      <p:cViewPr varScale="1">
        <p:scale>
          <a:sx n="81" d="100"/>
          <a:sy n="81" d="100"/>
        </p:scale>
        <p:origin x="557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20E57D-1956-4595-AA7D-249BDECFEC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E9ABC-F5C4-4BB7-8DA0-BD8EE9EFC5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4AD2518-3A26-46D1-A5BC-676EA7D50333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DD5F8A8-9EAD-4BF6-B8F4-67999D08B5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2176DE-4C65-4264-9543-FEE18A657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B53E8-DC6F-4D21-B471-3588D0089C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C4252-5021-4A65-A3C7-D73625123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B66468D-423E-4B9E-A787-863CCFAB5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61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7488E9-A190-49F7-8BB0-4915F1F1AC6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6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6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4D1F6-7F83-442A-B861-4D543C881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84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28BA-EB7A-4A8C-B9D0-F23DCF453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9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B953-D92F-40E2-A6B9-B384C7F94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234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A3AFB-F08D-404A-9D91-5ADCA67C72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4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CA83F-6432-4E53-AD6D-0B7CF52B62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89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FEADC-3837-49A2-A554-21FEBD9B68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27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42B69-E96F-48A4-AD66-7285E02BC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38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2899-651A-452D-A1B2-B672D9BD0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89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41CF0-38D9-40BF-9933-FD1E5DA6A9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05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55BD7-245F-490C-A859-8AB02C8D4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56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D9A57-341D-4806-93E5-320BAB687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58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51AB5-9472-43D0-BF66-DCBCAA9C6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58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EDEBD967-844B-4A62-8E25-21A7895858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.mp3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png"/><Relationship Id="rId7" Type="http://schemas.openxmlformats.org/officeDocument/2006/relationships/audio" Target="../media/audio2.wav"/><Relationship Id="rId12" Type="http://schemas.openxmlformats.org/officeDocument/2006/relationships/image" Target="../media/image30.png"/><Relationship Id="rId17" Type="http://schemas.openxmlformats.org/officeDocument/2006/relationships/image" Target="../media/image25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29.png"/><Relationship Id="rId24" Type="http://schemas.openxmlformats.org/officeDocument/2006/relationships/audio" Target="NULL"/><Relationship Id="rId5" Type="http://schemas.openxmlformats.org/officeDocument/2006/relationships/audio" Target="../media/audio4.wav"/><Relationship Id="rId15" Type="http://schemas.openxmlformats.org/officeDocument/2006/relationships/image" Target="../media/image33.png"/><Relationship Id="rId23" Type="http://schemas.openxmlformats.org/officeDocument/2006/relationships/audio" Target="NULL"/><Relationship Id="rId10" Type="http://schemas.openxmlformats.org/officeDocument/2006/relationships/image" Target="../media/image28.emf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Relationship Id="rId14" Type="http://schemas.openxmlformats.org/officeDocument/2006/relationships/image" Target="../media/image32.emf"/><Relationship Id="rId22" Type="http://schemas.openxmlformats.org/officeDocument/2006/relationships/audio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3.png"/><Relationship Id="rId7" Type="http://schemas.openxmlformats.org/officeDocument/2006/relationships/audio" Target="../media/audio1.wav"/><Relationship Id="rId12" Type="http://schemas.openxmlformats.org/officeDocument/2006/relationships/image" Target="../media/image32.emf"/><Relationship Id="rId17" Type="http://schemas.openxmlformats.org/officeDocument/2006/relationships/image" Target="../media/image41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5.wav"/><Relationship Id="rId15" Type="http://schemas.openxmlformats.org/officeDocument/2006/relationships/image" Target="../media/image25.png"/><Relationship Id="rId23" Type="http://schemas.openxmlformats.org/officeDocument/2006/relationships/image" Target="../media/image44.png"/><Relationship Id="rId28" Type="http://schemas.openxmlformats.org/officeDocument/2006/relationships/audio" Target="NULL"/><Relationship Id="rId10" Type="http://schemas.openxmlformats.org/officeDocument/2006/relationships/image" Target="../media/image30.png"/><Relationship Id="rId19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28.emf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emf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24" Type="http://schemas.openxmlformats.org/officeDocument/2006/relationships/audio" Target="NULL"/><Relationship Id="rId5" Type="http://schemas.openxmlformats.org/officeDocument/2006/relationships/audio" Target="../media/audio5.wav"/><Relationship Id="rId15" Type="http://schemas.openxmlformats.org/officeDocument/2006/relationships/image" Target="../media/image34.png"/><Relationship Id="rId23" Type="http://schemas.openxmlformats.org/officeDocument/2006/relationships/audio" Target="NULL"/><Relationship Id="rId10" Type="http://schemas.openxmlformats.org/officeDocument/2006/relationships/image" Target="../media/image390.png"/><Relationship Id="rId19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28.emf"/><Relationship Id="rId14" Type="http://schemas.openxmlformats.org/officeDocument/2006/relationships/image" Target="../media/image33.png"/><Relationship Id="rId22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emf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24" Type="http://schemas.openxmlformats.org/officeDocument/2006/relationships/audio" Target="NULL"/><Relationship Id="rId5" Type="http://schemas.openxmlformats.org/officeDocument/2006/relationships/audio" Target="../media/audio5.wav"/><Relationship Id="rId15" Type="http://schemas.openxmlformats.org/officeDocument/2006/relationships/image" Target="../media/image34.png"/><Relationship Id="rId23" Type="http://schemas.openxmlformats.org/officeDocument/2006/relationships/audio" Target="NULL"/><Relationship Id="rId10" Type="http://schemas.openxmlformats.org/officeDocument/2006/relationships/image" Target="../media/image46.png"/><Relationship Id="rId19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28.emf"/><Relationship Id="rId14" Type="http://schemas.openxmlformats.org/officeDocument/2006/relationships/image" Target="../media/image33.png"/><Relationship Id="rId22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7.png"/><Relationship Id="rId7" Type="http://schemas.openxmlformats.org/officeDocument/2006/relationships/audio" Target="../media/audio1.wav"/><Relationship Id="rId12" Type="http://schemas.openxmlformats.org/officeDocument/2006/relationships/image" Target="../media/image32.emf"/><Relationship Id="rId17" Type="http://schemas.openxmlformats.org/officeDocument/2006/relationships/image" Target="../media/image400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5.wav"/><Relationship Id="rId15" Type="http://schemas.openxmlformats.org/officeDocument/2006/relationships/image" Target="../media/image25.png"/><Relationship Id="rId23" Type="http://schemas.openxmlformats.org/officeDocument/2006/relationships/image" Target="../media/image48.png"/><Relationship Id="rId28" Type="http://schemas.openxmlformats.org/officeDocument/2006/relationships/audio" Target="NULL"/><Relationship Id="rId10" Type="http://schemas.openxmlformats.org/officeDocument/2006/relationships/image" Target="../media/image30.png"/><Relationship Id="rId19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image" Target="../media/image28.emf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1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gi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7">
              <a:extLst>
                <a:ext uri="{FF2B5EF4-FFF2-40B4-BE49-F238E27FC236}">
                  <a16:creationId xmlns:a16="http://schemas.microsoft.com/office/drawing/2014/main" id="{AF2BF313-F9AE-42F2-A984-561B8BC1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altLang="en-US"/>
            </a:p>
          </p:txBody>
        </p:sp>
        <p:pic>
          <p:nvPicPr>
            <p:cNvPr id="6" name="Picture 13" descr="CHIP010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54225" cy="245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9408300" y="57150"/>
              <a:ext cx="2718225" cy="2411217"/>
              <a:chOff x="9408300" y="57150"/>
              <a:chExt cx="2718225" cy="2411217"/>
            </a:xfrm>
          </p:grpSpPr>
          <p:pic>
            <p:nvPicPr>
              <p:cNvPr id="11" name="Picture 4" descr="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0800000">
                <a:off x="11755050" y="296667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 descr="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67" r="45732"/>
              <a:stretch>
                <a:fillRect/>
              </a:stretch>
            </p:blipFill>
            <p:spPr bwMode="auto">
              <a:xfrm>
                <a:off x="9408300" y="57150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469438" y="4556832"/>
              <a:ext cx="2667775" cy="2203313"/>
              <a:chOff x="9469438" y="4556832"/>
              <a:chExt cx="2667775" cy="2203313"/>
            </a:xfrm>
          </p:grpSpPr>
          <p:pic>
            <p:nvPicPr>
              <p:cNvPr id="9" name="Picture 3" descr="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67" r="45732"/>
              <a:stretch>
                <a:fillRect/>
              </a:stretch>
            </p:blipFill>
            <p:spPr bwMode="auto">
              <a:xfrm>
                <a:off x="9469438" y="6360095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 descr="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74281">
                <a:off x="11765738" y="4556832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4" name="Rectangle 13"/>
          <p:cNvSpPr/>
          <p:nvPr/>
        </p:nvSpPr>
        <p:spPr>
          <a:xfrm>
            <a:off x="1934012" y="2653816"/>
            <a:ext cx="8323976" cy="1454244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5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GÓC VÀ CẠNH CỦA MỘT TAM GIÁC</a:t>
            </a:r>
            <a:endParaRPr lang="vi-VN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2CBE6D-0F92-7275-50C9-024D9FA90EB9}"/>
              </a:ext>
            </a:extLst>
          </p:cNvPr>
          <p:cNvSpPr txBox="1"/>
          <p:nvPr/>
        </p:nvSpPr>
        <p:spPr>
          <a:xfrm>
            <a:off x="3224180" y="1029219"/>
            <a:ext cx="6834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chemeClr val="accent1">
                    <a:lumMod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ĐÔNG THẠNH</a:t>
            </a:r>
            <a:endParaRPr lang="vi-VN" sz="2400" b="1" dirty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13AF69-554E-7298-B555-38CC8880CBB1}"/>
              </a:ext>
            </a:extLst>
          </p:cNvPr>
          <p:cNvSpPr txBox="1"/>
          <p:nvPr/>
        </p:nvSpPr>
        <p:spPr>
          <a:xfrm>
            <a:off x="3840954" y="5181017"/>
            <a:ext cx="6834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430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30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188832" y="963837"/>
            <a:ext cx="35730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09346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6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8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3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357965" y="1614482"/>
            <a:ext cx="9874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8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8800" y="685800"/>
            <a:ext cx="9071835" cy="2056478"/>
            <a:chOff x="2434106" y="246185"/>
            <a:chExt cx="9486901" cy="5904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5904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22807" y="1078707"/>
                  <a:ext cx="8427888" cy="38493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𝐴𝐵𝐶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em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á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sai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á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sau</m:t>
                      </m:r>
                    </m:oMath>
                  </a14:m>
                  <a:endParaRPr lang="vi-VN" sz="3600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2807" y="1078707"/>
                  <a:ext cx="8427888" cy="3849343"/>
                </a:xfrm>
                <a:prstGeom prst="rect">
                  <a:avLst/>
                </a:prstGeom>
                <a:blipFill>
                  <a:blip r:embed="rId11"/>
                  <a:stretch>
                    <a:fillRect l="-1059" t="-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476" y="991362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35" y="1837935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787" y="4465268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826" y="4532149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966" y="4444602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850168" y="3514335"/>
            <a:ext cx="4249867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321145" y="3989902"/>
              <a:ext cx="312265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</a:t>
              </a:r>
              <a:r>
                <a:rPr lang="en-US" sz="2800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2800" noProof="1">
                  <a:latin typeface="Palatino Linotype" panose="02040502050505030304" pitchFamily="18" charset="0"/>
                </a:rPr>
                <a:t>AB + BC &gt; AC  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304525" y="3367717"/>
            <a:ext cx="4429533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341722" y="3989903"/>
              <a:ext cx="269726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2800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anose="02040502050505030304" pitchFamily="18" charset="0"/>
                </a:rPr>
                <a:t>BC – AB &lt; AC</a:t>
              </a:r>
              <a:endParaRPr lang="vi-VN" sz="2800" noProof="1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65324" y="4741274"/>
            <a:ext cx="5327004" cy="1162442"/>
            <a:chOff x="1685747" y="5064919"/>
            <a:chExt cx="6409096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367526" y="5299148"/>
              <a:ext cx="560616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5747" y="5064919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2367527" y="5635627"/>
              <a:ext cx="5727316" cy="5745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anose="02040502050505030304" pitchFamily="18" charset="0"/>
                </a:rPr>
                <a:t>BC – AB &lt; AC &lt; BC +  AB </a:t>
              </a:r>
              <a:endParaRPr lang="vi-VN" sz="2800" noProof="1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344415" y="4726143"/>
            <a:ext cx="4446331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255768" y="5635627"/>
              <a:ext cx="286917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>
                  <a:latin typeface="Palatino Linotype" panose="02040502050505030304" pitchFamily="18" charset="0"/>
                </a:rPr>
                <a:t>AB – AC &gt;  BC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785569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919142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638141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8626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7.40741E-7 L 0.00677 -0.51551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100607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29112" y="861926"/>
              <a:ext cx="9318371" cy="20212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fr-FR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 vào bất đẳng thức tam giác, kiểm tra xem bộ ba nào trong các bộ ba đoạn thẳng cho sau đây </a:t>
              </a:r>
              <a:r>
                <a:rPr lang="fr-F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thể </a:t>
              </a:r>
              <a:r>
                <a:rPr lang="fr-FR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</a:t>
              </a:r>
              <a:r>
                <a:rPr lang="fr-F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 cạnh của một tam giác</a:t>
              </a:r>
              <a:endParaRPr lang="vi-VN" sz="28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771046" cy="1162442"/>
            <a:chOff x="2256516" y="3433557"/>
            <a:chExt cx="565939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71021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411002" y="3993541"/>
                  <a:ext cx="4504904" cy="5745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;5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;5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002" y="3993541"/>
                  <a:ext cx="4504904" cy="574516"/>
                </a:xfrm>
                <a:prstGeom prst="rect">
                  <a:avLst/>
                </a:prstGeom>
                <a:blipFill>
                  <a:blip r:embed="rId17"/>
                  <a:stretch>
                    <a:fillRect l="-4260" t="-25352" b="-492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6935394" y="3584667"/>
            <a:ext cx="4040808" cy="1258717"/>
            <a:chOff x="7167386" y="3353692"/>
            <a:chExt cx="4854371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1" y="3672841"/>
              <a:ext cx="4612841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3851" y="4059190"/>
                  <a:ext cx="3887906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7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;8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;10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r>
                    <a:rPr lang="en-US" sz="3000" noProof="1">
                      <a:latin typeface="Palatino Linotype" panose="02040502050505030304" pitchFamily="18" charset="0"/>
                    </a:rPr>
                    <a:t> </a:t>
                  </a:r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851" y="4059190"/>
                  <a:ext cx="3887906" cy="615553"/>
                </a:xfrm>
                <a:prstGeom prst="rect">
                  <a:avLst/>
                </a:prstGeom>
                <a:blipFill>
                  <a:blip r:embed="rId19"/>
                  <a:stretch>
                    <a:fillRect l="-4143" t="-19737" b="-4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4110307" cy="1162442"/>
            <a:chOff x="2228026" y="5129048"/>
            <a:chExt cx="496771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2877976" y="5684537"/>
                  <a:ext cx="4317764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;15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;9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7976" y="5684537"/>
                  <a:ext cx="4317764" cy="574516"/>
                </a:xfrm>
                <a:prstGeom prst="rect">
                  <a:avLst/>
                </a:prstGeom>
                <a:blipFill>
                  <a:blip r:embed="rId21"/>
                  <a:stretch>
                    <a:fillRect l="-102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980495" cy="1161393"/>
            <a:chOff x="7144988" y="5089690"/>
            <a:chExt cx="5307325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504758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083254" y="5692873"/>
                  <a:ext cx="4369059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;20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;9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3254" y="5692873"/>
                  <a:ext cx="4369059" cy="574516"/>
                </a:xfrm>
                <a:prstGeom prst="rect">
                  <a:avLst/>
                </a:prstGeom>
                <a:blipFill>
                  <a:blip r:embed="rId23"/>
                  <a:stretch>
                    <a:fillRect l="-613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237403" y="1031994"/>
            <a:ext cx="9573597" cy="1518893"/>
            <a:chOff x="2434106" y="246185"/>
            <a:chExt cx="10069499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10069499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96827" y="454914"/>
                  <a:ext cx="9165134" cy="214604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>
                    <a:lnSpc>
                      <a:spcPct val="121000"/>
                    </a:lnSpc>
                  </a:pPr>
                  <a:r>
                    <a:rPr lang="en-US" sz="2800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</m:t>
                      </m:r>
                    </m:oMath>
                  </a14:m>
                  <a:r>
                    <a:rPr lang="en-US" sz="27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cạnh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700" b="0" i="0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a14:m>
                  <a:r>
                    <a:rPr lang="en-US" sz="2700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 = 1 cm,AC =  4cm. </a:t>
                  </a:r>
                  <a:r>
                    <a:rPr lang="en-US" sz="2700" noProof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Biết độ dài cạnh </a:t>
                  </a:r>
                  <a:r>
                    <a:rPr lang="en-US" sz="27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7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là một số nguyên. Vậy </a:t>
                  </a:r>
                  <a:r>
                    <a:rPr lang="en-US" sz="2700" noProof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độ dài cạnh </a:t>
                  </a:r>
                  <a:r>
                    <a:rPr lang="en-US" sz="27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700" noProof="1">
                      <a:latin typeface="Palatino Linotype" panose="02040502050505030304" pitchFamily="18" charset="0"/>
                    </a:rPr>
                    <a:t>là</a:t>
                  </a:r>
                  <a:endParaRPr lang="vi-VN" sz="27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827" y="454914"/>
                  <a:ext cx="9165134" cy="2146041"/>
                </a:xfrm>
                <a:prstGeom prst="rect">
                  <a:avLst/>
                </a:prstGeom>
                <a:blipFill>
                  <a:blip r:embed="rId10"/>
                  <a:stretch>
                    <a:fillRect l="-2519" t="-5952" r="-2379" b="-160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865" y="664989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804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7156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195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35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178537" y="342900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285135" y="3950814"/>
              <a:ext cx="160514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2800" noProof="1">
                  <a:latin typeface="Palatino Linotype" panose="02040502050505030304" pitchFamily="18" charset="0"/>
                </a:rPr>
                <a:t>2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6992833" y="3384134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170307" y="3946257"/>
              <a:ext cx="1549570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</a:t>
              </a:r>
              <a:r>
                <a:rPr lang="en-US" sz="2800" noProof="1">
                  <a:latin typeface="Palatino Linotype" panose="02040502050505030304" pitchFamily="18" charset="0"/>
                </a:rPr>
                <a:t> 4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157169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06932" y="5387428"/>
              <a:ext cx="1579493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>
                  <a:latin typeface="Palatino Linotype" panose="02040502050505030304" pitchFamily="18" charset="0"/>
                </a:rPr>
                <a:t>3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6976035" y="468613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047143" y="5355841"/>
              <a:ext cx="163078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>
                  <a:latin typeface="Palatino Linotype" panose="02040502050505030304" pitchFamily="18" charset="0"/>
                </a:rPr>
                <a:t>1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45720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24751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696651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0884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343918" y="613347"/>
            <a:ext cx="9543282" cy="1633471"/>
            <a:chOff x="2328911" y="559095"/>
            <a:chExt cx="9486901" cy="1770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28911" y="559095"/>
              <a:ext cx="9486901" cy="177063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05689" y="743808"/>
                  <a:ext cx="9029102" cy="140121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:r>
                    <a:rPr lang="en-US" sz="2800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</m:t>
                      </m:r>
                    </m:oMath>
                  </a14:m>
                  <a:r>
                    <a:rPr lang="en-US" sz="28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cạnh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a14:m>
                  <a:r>
                    <a:rPr lang="en-US" sz="2800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 = 10 cm, BC =  7cm. </a:t>
                  </a:r>
                  <a:r>
                    <a:rPr lang="en-US" sz="2800" noProof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Biết độ dài cạnh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8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là một số nguyên tố lớn hơn 11. Vậy </a:t>
                  </a:r>
                  <a:r>
                    <a:rPr lang="en-US" sz="2800" noProof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độ dài cạnh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800" noProof="1">
                      <a:latin typeface="Palatino Linotype" panose="02040502050505030304" pitchFamily="18" charset="0"/>
                    </a:rPr>
                    <a:t>là</a:t>
                  </a:r>
                  <a:endParaRPr lang="vi-VN" sz="28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ea typeface="MS PMincho" panose="02020600040205080304" pitchFamily="18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5689" y="743808"/>
                  <a:ext cx="9029102" cy="1401210"/>
                </a:xfrm>
                <a:prstGeom prst="rect">
                  <a:avLst/>
                </a:prstGeom>
                <a:blipFill>
                  <a:blip r:embed="rId10"/>
                  <a:stretch>
                    <a:fillRect l="-2595" t="-8962" r="-2595" b="-155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318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204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556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595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735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330937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08275" y="3769281"/>
              <a:ext cx="197917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3000" noProof="1">
                  <a:latin typeface="Palatino Linotype" panose="02040502050505030304" pitchFamily="18" charset="0"/>
                </a:rPr>
                <a:t>15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244437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858201" y="3799084"/>
              <a:ext cx="191933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>
                  <a:latin typeface="Palatino Linotype" panose="02040502050505030304" pitchFamily="18" charset="0"/>
                </a:rPr>
                <a:t>17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309569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812895" y="5315739"/>
              <a:ext cx="19492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>
                  <a:latin typeface="Palatino Linotype" panose="02040502050505030304" pitchFamily="18" charset="0"/>
                </a:rPr>
                <a:t>13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244437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>
                  <a:latin typeface="Palatino Linotype" panose="02040502050505030304" pitchFamily="18" charset="0"/>
                </a:rPr>
                <a:t>19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30480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39991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711891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1005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100607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29112" y="861926"/>
              <a:ext cx="9318371" cy="19317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l-GR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với hai cạnh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BC = 1cm; AC = 9cm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Tìm độ dài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 AB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biết độ dài cạnh này là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(cm). </a:t>
              </a:r>
              <a:r>
                <a:rPr lang="el-G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là tam giác gì?</a:t>
              </a:r>
              <a:endParaRPr lang="vi-VN" sz="28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982226" y="3640846"/>
            <a:ext cx="4625776" cy="1018776"/>
            <a:chOff x="2256516" y="3433557"/>
            <a:chExt cx="6942125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586700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85003" y="4021921"/>
                  <a:ext cx="6013638" cy="53347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6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003" y="4021921"/>
                  <a:ext cx="6013638" cy="533479"/>
                </a:xfrm>
                <a:prstGeom prst="rect">
                  <a:avLst/>
                </a:prstGeom>
                <a:blipFill>
                  <a:blip r:embed="rId17"/>
                  <a:stretch>
                    <a:fillRect l="-4110" t="-29825" b="-719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6935394" y="3584667"/>
            <a:ext cx="4604660" cy="1074956"/>
            <a:chOff x="7167386" y="3353692"/>
            <a:chExt cx="4854371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1" y="3672841"/>
              <a:ext cx="4612841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3851" y="4059190"/>
                  <a:ext cx="3887906" cy="53348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1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851" y="4059190"/>
                  <a:ext cx="3887906" cy="533480"/>
                </a:xfrm>
                <a:prstGeom prst="rect">
                  <a:avLst/>
                </a:prstGeom>
                <a:blipFill>
                  <a:blip r:embed="rId19"/>
                  <a:stretch>
                    <a:fillRect l="-3306" t="-30357" b="-7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4604489" cy="1162442"/>
            <a:chOff x="2228026" y="5129048"/>
            <a:chExt cx="5564983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2"/>
              <a:ext cx="5130147" cy="108061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2988286" y="5480729"/>
                  <a:ext cx="4804723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10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</m:oMath>
                  </a14:m>
                  <a:endParaRPr lang="vi-VN" sz="26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8286" y="5480729"/>
                  <a:ext cx="4804723" cy="574516"/>
                </a:xfrm>
                <a:prstGeom prst="rect">
                  <a:avLst/>
                </a:prstGeom>
                <a:blipFill>
                  <a:blip r:embed="rId21"/>
                  <a:stretch>
                    <a:fillRect l="-5061" t="-27143" b="-4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4435205" cy="1161393"/>
            <a:chOff x="7144988" y="5089690"/>
            <a:chExt cx="5913605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5667193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195590" y="5693254"/>
                  <a:ext cx="4597411" cy="5334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9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a14:m>
                  <a:endParaRPr lang="vi-VN" sz="26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5590" y="5693254"/>
                  <a:ext cx="4597411" cy="533480"/>
                </a:xfrm>
                <a:prstGeom prst="rect">
                  <a:avLst/>
                </a:prstGeom>
                <a:blipFill>
                  <a:blip r:embed="rId23"/>
                  <a:stretch>
                    <a:fillRect l="-5477" t="-25758" b="-484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02" y="245745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610100" y="1371600"/>
            <a:ext cx="6591300" cy="2057400"/>
            <a:chOff x="4114800" y="685800"/>
            <a:chExt cx="8116989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65978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2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 b="1"/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00780" y="2328513"/>
            <a:ext cx="12354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" y="1144265"/>
            <a:ext cx="115842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trường học, người ta đánh dấu ba khu vực A,B,C là ba đỉnh của một tam giác , biết các khoảng cách AC = 15cm, AB = 45 cm.</a:t>
            </a:r>
          </a:p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a)Nếu đặt ở khu vực C một thiết bị phát Wifi có bán kính hoạt động 30m thì tại khu vực B có nhận được tín hiệu không? Tại sao?</a:t>
            </a:r>
          </a:p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Cũng câu hỏi như trên với thiết bị phát Wifi có bán kính hoạt động 60m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777" y="3544922"/>
            <a:ext cx="54197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64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 -  VẬN DỤNG</a:t>
            </a: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6/SGK – 47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0809" y="2133600"/>
            <a:ext cx="481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Times New Roman" panose="02020603050405020304" pitchFamily="18" charset="0"/>
                <a:cs typeface="Times New Roman" panose="02020603050405020304" pitchFamily="18" charset="0"/>
              </a:rPr>
              <a:t>(BĐT tam giác)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/>
          <p:nvPr/>
        </p:nvSpPr>
        <p:spPr>
          <a:xfrm>
            <a:off x="976312" y="1676400"/>
            <a:ext cx="45720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latin typeface="Times New Roman" panose="02020603050405020304" pitchFamily="18" charset="0"/>
              </a:rPr>
              <a:t>Xét </a:t>
            </a:r>
            <a:r>
              <a:rPr sz="280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>
                <a:latin typeface="Times New Roman" panose="02020603050405020304" pitchFamily="18" charset="0"/>
                <a:sym typeface="Symbol" panose="05050102010706020507" pitchFamily="18" charset="2"/>
              </a:rPr>
              <a:t>ABC, với cạnh BC </a:t>
            </a:r>
            <a:r>
              <a:rPr sz="280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8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524062"/>
              </p:ext>
            </p:extLst>
          </p:nvPr>
        </p:nvGraphicFramePr>
        <p:xfrm>
          <a:off x="1000125" y="2194348"/>
          <a:ext cx="3343275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63560" imgH="177480" progId="Equation.DSMT4">
                  <p:embed/>
                </p:oleObj>
              </mc:Choice>
              <mc:Fallback>
                <p:oleObj name="Equation" r:id="rId3" imgW="1663560" imgH="17748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2194348"/>
                        <a:ext cx="3343275" cy="357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138819"/>
              </p:ext>
            </p:extLst>
          </p:nvPr>
        </p:nvGraphicFramePr>
        <p:xfrm>
          <a:off x="1120921" y="2667000"/>
          <a:ext cx="29337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6800" imgH="406080" progId="Equation.DSMT4">
                  <p:embed/>
                </p:oleObj>
              </mc:Choice>
              <mc:Fallback>
                <p:oleObj name="Equation" r:id="rId5" imgW="1396800" imgH="40608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921" y="2667000"/>
                        <a:ext cx="2933700" cy="8556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5920" y="3581400"/>
            <a:ext cx="945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Nếu đặt tại C thiết bị wifi có bán kính hoạt động bằng 30 m thì thì khu vực B không nhận được tín hiệu</a:t>
            </a:r>
          </a:p>
        </p:txBody>
      </p:sp>
      <p:pic>
        <p:nvPicPr>
          <p:cNvPr id="23" name="Picture 54" descr="Book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258" y="37883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46462" y="4707213"/>
            <a:ext cx="945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Nếu đặt tại C thiết bị wifi có bán kính hoạt động bằng 60 m thì thì khu vực B không nhận được tín hiệu</a:t>
            </a:r>
          </a:p>
        </p:txBody>
      </p:sp>
    </p:spTree>
    <p:extLst>
      <p:ext uri="{BB962C8B-B14F-4D97-AF65-F5344CB8AC3E}">
        <p14:creationId xmlns:p14="http://schemas.microsoft.com/office/powerpoint/2010/main" val="159480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7">
            <a:extLst>
              <a:ext uri="{FF2B5EF4-FFF2-40B4-BE49-F238E27FC236}">
                <a16:creationId xmlns:a16="http://schemas.microsoft.com/office/drawing/2014/main" id="{E5630A5E-709B-4C42-95D3-5493D24FF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4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57200" y="1502076"/>
            <a:ext cx="54922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vững bất đẳng thức tam giác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442912" y="2025296"/>
            <a:ext cx="6784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BTVN: Bài 4;5 SGK/47 ; Bài 4;5;6 SBT/42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422130" y="2629174"/>
            <a:ext cx="76407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theo: Bài 2: Tam giác bằng nhau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0623" y="342090"/>
            <a:ext cx="5190396" cy="6540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4D109-5F98-4B01-86DB-56CCF640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6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5000" y="122006"/>
            <a:ext cx="522700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4608" y="3315801"/>
            <a:ext cx="4152703" cy="3416083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41010" y="838200"/>
            <a:ext cx="10793790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thước thẳng đo ba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b="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hiệu độ dài hai cạnh với độ dài cạnh còn lại của nhóm mình.</a:t>
            </a:r>
          </a:p>
        </p:txBody>
      </p:sp>
      <p:sp>
        <p:nvSpPr>
          <p:cNvPr id="9" name="Oval 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03:00</a:t>
            </a:r>
          </a:p>
        </p:txBody>
      </p:sp>
      <p:sp>
        <p:nvSpPr>
          <p:cNvPr id="10" name="Oval 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02:59</a:t>
            </a:r>
          </a:p>
        </p:txBody>
      </p:sp>
      <p:sp>
        <p:nvSpPr>
          <p:cNvPr id="11" name="Oval 1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02:58</a:t>
            </a:r>
          </a:p>
        </p:txBody>
      </p:sp>
      <p:sp>
        <p:nvSpPr>
          <p:cNvPr id="12" name="Oval 1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02:57</a:t>
            </a:r>
          </a:p>
        </p:txBody>
      </p:sp>
      <p:sp>
        <p:nvSpPr>
          <p:cNvPr id="13" name="Oval 1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02:56</a:t>
            </a:r>
          </a:p>
        </p:txBody>
      </p:sp>
      <p:sp>
        <p:nvSpPr>
          <p:cNvPr id="14" name="Oval 1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02:55</a:t>
            </a:r>
          </a:p>
        </p:txBody>
      </p:sp>
      <p:sp>
        <p:nvSpPr>
          <p:cNvPr id="15" name="Oval 1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02:54</a:t>
            </a:r>
          </a:p>
        </p:txBody>
      </p:sp>
      <p:sp>
        <p:nvSpPr>
          <p:cNvPr id="16" name="Oval 1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02:53</a:t>
            </a:r>
          </a:p>
        </p:txBody>
      </p:sp>
      <p:sp>
        <p:nvSpPr>
          <p:cNvPr id="17" name="Oval 1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02:52</a:t>
            </a:r>
          </a:p>
        </p:txBody>
      </p:sp>
      <p:sp>
        <p:nvSpPr>
          <p:cNvPr id="18" name="Oval 1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02:51</a:t>
            </a:r>
          </a:p>
        </p:txBody>
      </p:sp>
      <p:sp>
        <p:nvSpPr>
          <p:cNvPr id="19" name="Oval 1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02:50</a:t>
            </a:r>
          </a:p>
        </p:txBody>
      </p:sp>
      <p:sp>
        <p:nvSpPr>
          <p:cNvPr id="20" name="Oval 1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02:49</a:t>
            </a:r>
          </a:p>
        </p:txBody>
      </p:sp>
      <p:sp>
        <p:nvSpPr>
          <p:cNvPr id="21" name="Oval 2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02:48</a:t>
            </a:r>
          </a:p>
        </p:txBody>
      </p:sp>
      <p:sp>
        <p:nvSpPr>
          <p:cNvPr id="22" name="Oval 2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02:47</a:t>
            </a:r>
          </a:p>
        </p:txBody>
      </p:sp>
      <p:sp>
        <p:nvSpPr>
          <p:cNvPr id="23" name="Oval 2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02:46</a:t>
            </a:r>
          </a:p>
        </p:txBody>
      </p:sp>
      <p:sp>
        <p:nvSpPr>
          <p:cNvPr id="24" name="Oval 2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02:45</a:t>
            </a:r>
          </a:p>
        </p:txBody>
      </p:sp>
      <p:sp>
        <p:nvSpPr>
          <p:cNvPr id="25" name="Oval 2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02:44</a:t>
            </a:r>
          </a:p>
        </p:txBody>
      </p:sp>
      <p:sp>
        <p:nvSpPr>
          <p:cNvPr id="26" name="Oval 2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02:43</a:t>
            </a:r>
          </a:p>
        </p:txBody>
      </p:sp>
      <p:sp>
        <p:nvSpPr>
          <p:cNvPr id="27" name="Oval 2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02:42</a:t>
            </a:r>
          </a:p>
        </p:txBody>
      </p:sp>
      <p:sp>
        <p:nvSpPr>
          <p:cNvPr id="28" name="Oval 2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02:41</a:t>
            </a:r>
          </a:p>
        </p:txBody>
      </p:sp>
      <p:sp>
        <p:nvSpPr>
          <p:cNvPr id="29" name="Oval 2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02:40</a:t>
            </a:r>
          </a:p>
        </p:txBody>
      </p:sp>
      <p:sp>
        <p:nvSpPr>
          <p:cNvPr id="30" name="Oval 2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02:39</a:t>
            </a:r>
          </a:p>
        </p:txBody>
      </p:sp>
      <p:sp>
        <p:nvSpPr>
          <p:cNvPr id="31" name="Oval 3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02:38</a:t>
            </a:r>
          </a:p>
        </p:txBody>
      </p:sp>
      <p:sp>
        <p:nvSpPr>
          <p:cNvPr id="32" name="Oval 3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02:37</a:t>
            </a:r>
          </a:p>
        </p:txBody>
      </p:sp>
      <p:sp>
        <p:nvSpPr>
          <p:cNvPr id="33" name="Oval 3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02:36</a:t>
            </a:r>
          </a:p>
        </p:txBody>
      </p:sp>
      <p:sp>
        <p:nvSpPr>
          <p:cNvPr id="34" name="Oval 3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02:35</a:t>
            </a:r>
          </a:p>
        </p:txBody>
      </p:sp>
      <p:sp>
        <p:nvSpPr>
          <p:cNvPr id="35" name="Oval 3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02:34</a:t>
            </a:r>
          </a:p>
        </p:txBody>
      </p:sp>
      <p:sp>
        <p:nvSpPr>
          <p:cNvPr id="36" name="Oval 3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02:33</a:t>
            </a:r>
          </a:p>
        </p:txBody>
      </p:sp>
      <p:sp>
        <p:nvSpPr>
          <p:cNvPr id="37" name="Oval 3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02:32</a:t>
            </a:r>
          </a:p>
        </p:txBody>
      </p:sp>
      <p:sp>
        <p:nvSpPr>
          <p:cNvPr id="38" name="Oval 3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02:31</a:t>
            </a:r>
          </a:p>
        </p:txBody>
      </p:sp>
      <p:sp>
        <p:nvSpPr>
          <p:cNvPr id="39" name="Oval 3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02:30</a:t>
            </a:r>
          </a:p>
        </p:txBody>
      </p:sp>
      <p:sp>
        <p:nvSpPr>
          <p:cNvPr id="40" name="Oval 3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02:29</a:t>
            </a:r>
          </a:p>
        </p:txBody>
      </p:sp>
      <p:sp>
        <p:nvSpPr>
          <p:cNvPr id="41" name="Oval 4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02:28</a:t>
            </a:r>
          </a:p>
        </p:txBody>
      </p:sp>
      <p:sp>
        <p:nvSpPr>
          <p:cNvPr id="42" name="Oval 4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02:27</a:t>
            </a:r>
          </a:p>
        </p:txBody>
      </p:sp>
      <p:sp>
        <p:nvSpPr>
          <p:cNvPr id="43" name="Oval 4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02:26</a:t>
            </a:r>
          </a:p>
        </p:txBody>
      </p:sp>
      <p:sp>
        <p:nvSpPr>
          <p:cNvPr id="44" name="Oval 4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02:25</a:t>
            </a:r>
          </a:p>
        </p:txBody>
      </p:sp>
      <p:sp>
        <p:nvSpPr>
          <p:cNvPr id="45" name="Oval 4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02:24</a:t>
            </a:r>
          </a:p>
        </p:txBody>
      </p:sp>
      <p:sp>
        <p:nvSpPr>
          <p:cNvPr id="46" name="Oval 4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02:23</a:t>
            </a:r>
          </a:p>
        </p:txBody>
      </p:sp>
      <p:sp>
        <p:nvSpPr>
          <p:cNvPr id="47" name="Oval 4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02:22</a:t>
            </a:r>
          </a:p>
        </p:txBody>
      </p:sp>
      <p:sp>
        <p:nvSpPr>
          <p:cNvPr id="48" name="Oval 4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02:21</a:t>
            </a:r>
          </a:p>
        </p:txBody>
      </p:sp>
      <p:sp>
        <p:nvSpPr>
          <p:cNvPr id="49" name="Oval 4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02:20</a:t>
            </a:r>
          </a:p>
        </p:txBody>
      </p:sp>
      <p:sp>
        <p:nvSpPr>
          <p:cNvPr id="50" name="Oval 4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02:19</a:t>
            </a:r>
          </a:p>
        </p:txBody>
      </p:sp>
      <p:sp>
        <p:nvSpPr>
          <p:cNvPr id="51" name="Oval 5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02:18</a:t>
            </a:r>
          </a:p>
        </p:txBody>
      </p:sp>
      <p:sp>
        <p:nvSpPr>
          <p:cNvPr id="52" name="Oval 5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02:17</a:t>
            </a:r>
          </a:p>
        </p:txBody>
      </p:sp>
      <p:sp>
        <p:nvSpPr>
          <p:cNvPr id="53" name="Oval 5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02:16</a:t>
            </a:r>
          </a:p>
        </p:txBody>
      </p:sp>
      <p:sp>
        <p:nvSpPr>
          <p:cNvPr id="54" name="Oval 5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02:15</a:t>
            </a:r>
          </a:p>
        </p:txBody>
      </p:sp>
      <p:sp>
        <p:nvSpPr>
          <p:cNvPr id="55" name="Oval 5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02:14</a:t>
            </a:r>
          </a:p>
        </p:txBody>
      </p:sp>
      <p:sp>
        <p:nvSpPr>
          <p:cNvPr id="56" name="Oval 5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02:13</a:t>
            </a:r>
          </a:p>
        </p:txBody>
      </p:sp>
      <p:sp>
        <p:nvSpPr>
          <p:cNvPr id="57" name="Oval 5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02:12</a:t>
            </a:r>
          </a:p>
        </p:txBody>
      </p:sp>
      <p:sp>
        <p:nvSpPr>
          <p:cNvPr id="58" name="Oval 5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02:11</a:t>
            </a:r>
          </a:p>
        </p:txBody>
      </p:sp>
      <p:sp>
        <p:nvSpPr>
          <p:cNvPr id="59" name="Oval 5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02:10</a:t>
            </a:r>
          </a:p>
        </p:txBody>
      </p:sp>
      <p:sp>
        <p:nvSpPr>
          <p:cNvPr id="60" name="Oval 5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02:09</a:t>
            </a:r>
          </a:p>
        </p:txBody>
      </p:sp>
      <p:sp>
        <p:nvSpPr>
          <p:cNvPr id="61" name="Oval 6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02:08</a:t>
            </a:r>
          </a:p>
        </p:txBody>
      </p:sp>
      <p:sp>
        <p:nvSpPr>
          <p:cNvPr id="62" name="Oval 6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02:07</a:t>
            </a:r>
          </a:p>
        </p:txBody>
      </p:sp>
      <p:sp>
        <p:nvSpPr>
          <p:cNvPr id="63" name="Oval 6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02:06</a:t>
            </a:r>
          </a:p>
        </p:txBody>
      </p:sp>
      <p:sp>
        <p:nvSpPr>
          <p:cNvPr id="64" name="Oval 6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02:05</a:t>
            </a:r>
          </a:p>
        </p:txBody>
      </p:sp>
      <p:sp>
        <p:nvSpPr>
          <p:cNvPr id="65" name="Oval 6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02:04</a:t>
            </a:r>
          </a:p>
        </p:txBody>
      </p:sp>
      <p:sp>
        <p:nvSpPr>
          <p:cNvPr id="66" name="Oval 6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02:03</a:t>
            </a:r>
          </a:p>
        </p:txBody>
      </p:sp>
      <p:sp>
        <p:nvSpPr>
          <p:cNvPr id="67" name="Oval 6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02:02</a:t>
            </a:r>
          </a:p>
        </p:txBody>
      </p:sp>
      <p:sp>
        <p:nvSpPr>
          <p:cNvPr id="68" name="Oval 6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02:01</a:t>
            </a:r>
          </a:p>
        </p:txBody>
      </p:sp>
      <p:sp>
        <p:nvSpPr>
          <p:cNvPr id="69" name="Oval 6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02:00</a:t>
            </a:r>
          </a:p>
        </p:txBody>
      </p:sp>
      <p:sp>
        <p:nvSpPr>
          <p:cNvPr id="70" name="Oval 6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01:59</a:t>
            </a:r>
          </a:p>
        </p:txBody>
      </p:sp>
      <p:sp>
        <p:nvSpPr>
          <p:cNvPr id="71" name="Oval 7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01:58</a:t>
            </a:r>
          </a:p>
        </p:txBody>
      </p:sp>
      <p:sp>
        <p:nvSpPr>
          <p:cNvPr id="72" name="Oval 7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01:57</a:t>
            </a:r>
          </a:p>
        </p:txBody>
      </p:sp>
      <p:sp>
        <p:nvSpPr>
          <p:cNvPr id="73" name="Oval 7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01:56</a:t>
            </a:r>
          </a:p>
        </p:txBody>
      </p:sp>
      <p:sp>
        <p:nvSpPr>
          <p:cNvPr id="74" name="Oval 7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01:55</a:t>
            </a:r>
          </a:p>
        </p:txBody>
      </p:sp>
      <p:sp>
        <p:nvSpPr>
          <p:cNvPr id="75" name="Oval 7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01:54</a:t>
            </a:r>
          </a:p>
        </p:txBody>
      </p:sp>
      <p:sp>
        <p:nvSpPr>
          <p:cNvPr id="76" name="Oval 7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01:53</a:t>
            </a:r>
          </a:p>
        </p:txBody>
      </p:sp>
      <p:sp>
        <p:nvSpPr>
          <p:cNvPr id="77" name="Oval 7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01:52</a:t>
            </a:r>
          </a:p>
        </p:txBody>
      </p:sp>
      <p:sp>
        <p:nvSpPr>
          <p:cNvPr id="78" name="Oval 7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01:51</a:t>
            </a:r>
          </a:p>
        </p:txBody>
      </p:sp>
      <p:sp>
        <p:nvSpPr>
          <p:cNvPr id="79" name="Oval 7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01:50</a:t>
            </a:r>
          </a:p>
        </p:txBody>
      </p:sp>
      <p:sp>
        <p:nvSpPr>
          <p:cNvPr id="80" name="Oval 7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01:49</a:t>
            </a:r>
          </a:p>
        </p:txBody>
      </p:sp>
      <p:sp>
        <p:nvSpPr>
          <p:cNvPr id="81" name="Oval 8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01:48</a:t>
            </a:r>
          </a:p>
        </p:txBody>
      </p:sp>
      <p:sp>
        <p:nvSpPr>
          <p:cNvPr id="82" name="Oval 8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01:47</a:t>
            </a:r>
          </a:p>
        </p:txBody>
      </p:sp>
      <p:sp>
        <p:nvSpPr>
          <p:cNvPr id="83" name="Oval 8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01:46</a:t>
            </a:r>
          </a:p>
        </p:txBody>
      </p:sp>
      <p:sp>
        <p:nvSpPr>
          <p:cNvPr id="84" name="Oval 8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01:45</a:t>
            </a:r>
          </a:p>
        </p:txBody>
      </p:sp>
      <p:sp>
        <p:nvSpPr>
          <p:cNvPr id="85" name="Oval 8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01:44</a:t>
            </a:r>
          </a:p>
        </p:txBody>
      </p:sp>
      <p:sp>
        <p:nvSpPr>
          <p:cNvPr id="86" name="Oval 8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01:43</a:t>
            </a:r>
          </a:p>
        </p:txBody>
      </p:sp>
      <p:sp>
        <p:nvSpPr>
          <p:cNvPr id="87" name="Oval 8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01:42</a:t>
            </a:r>
          </a:p>
        </p:txBody>
      </p:sp>
      <p:sp>
        <p:nvSpPr>
          <p:cNvPr id="88" name="Oval 8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01:41</a:t>
            </a:r>
          </a:p>
        </p:txBody>
      </p:sp>
      <p:sp>
        <p:nvSpPr>
          <p:cNvPr id="89" name="Oval 8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01:40</a:t>
            </a:r>
          </a:p>
        </p:txBody>
      </p:sp>
      <p:sp>
        <p:nvSpPr>
          <p:cNvPr id="90" name="Oval 8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01:39</a:t>
            </a:r>
          </a:p>
        </p:txBody>
      </p:sp>
      <p:sp>
        <p:nvSpPr>
          <p:cNvPr id="91" name="Oval 9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01:38</a:t>
            </a:r>
          </a:p>
        </p:txBody>
      </p:sp>
      <p:sp>
        <p:nvSpPr>
          <p:cNvPr id="92" name="Oval 9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01:37</a:t>
            </a:r>
          </a:p>
        </p:txBody>
      </p:sp>
      <p:sp>
        <p:nvSpPr>
          <p:cNvPr id="93" name="Oval 9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01:36</a:t>
            </a:r>
          </a:p>
        </p:txBody>
      </p:sp>
      <p:sp>
        <p:nvSpPr>
          <p:cNvPr id="94" name="Oval 9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01:35</a:t>
            </a:r>
          </a:p>
        </p:txBody>
      </p:sp>
      <p:sp>
        <p:nvSpPr>
          <p:cNvPr id="95" name="Oval 9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01:34</a:t>
            </a:r>
          </a:p>
        </p:txBody>
      </p:sp>
      <p:sp>
        <p:nvSpPr>
          <p:cNvPr id="96" name="Oval 9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01:33</a:t>
            </a:r>
          </a:p>
        </p:txBody>
      </p:sp>
      <p:sp>
        <p:nvSpPr>
          <p:cNvPr id="97" name="Oval 9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01:32</a:t>
            </a:r>
          </a:p>
        </p:txBody>
      </p:sp>
      <p:sp>
        <p:nvSpPr>
          <p:cNvPr id="98" name="Oval 9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01:31</a:t>
            </a:r>
          </a:p>
        </p:txBody>
      </p:sp>
      <p:sp>
        <p:nvSpPr>
          <p:cNvPr id="99" name="Oval 9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01:30</a:t>
            </a:r>
          </a:p>
        </p:txBody>
      </p:sp>
      <p:sp>
        <p:nvSpPr>
          <p:cNvPr id="100" name="Oval 9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01:29</a:t>
            </a:r>
          </a:p>
        </p:txBody>
      </p:sp>
      <p:sp>
        <p:nvSpPr>
          <p:cNvPr id="101" name="Oval 10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01:28</a:t>
            </a:r>
          </a:p>
        </p:txBody>
      </p:sp>
      <p:sp>
        <p:nvSpPr>
          <p:cNvPr id="102" name="Oval 10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01:27</a:t>
            </a:r>
          </a:p>
        </p:txBody>
      </p:sp>
      <p:sp>
        <p:nvSpPr>
          <p:cNvPr id="103" name="Oval 10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01:26</a:t>
            </a:r>
          </a:p>
        </p:txBody>
      </p:sp>
      <p:sp>
        <p:nvSpPr>
          <p:cNvPr id="104" name="Oval 10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01:25</a:t>
            </a:r>
          </a:p>
        </p:txBody>
      </p:sp>
      <p:sp>
        <p:nvSpPr>
          <p:cNvPr id="105" name="Oval 10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01:24</a:t>
            </a:r>
          </a:p>
        </p:txBody>
      </p:sp>
      <p:sp>
        <p:nvSpPr>
          <p:cNvPr id="106" name="Oval 10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01:23</a:t>
            </a:r>
          </a:p>
        </p:txBody>
      </p:sp>
      <p:sp>
        <p:nvSpPr>
          <p:cNvPr id="107" name="Oval 10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01:22</a:t>
            </a:r>
          </a:p>
        </p:txBody>
      </p:sp>
      <p:sp>
        <p:nvSpPr>
          <p:cNvPr id="108" name="Oval 10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01:21</a:t>
            </a:r>
          </a:p>
        </p:txBody>
      </p:sp>
      <p:sp>
        <p:nvSpPr>
          <p:cNvPr id="109" name="Oval 10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01:20</a:t>
            </a:r>
          </a:p>
        </p:txBody>
      </p:sp>
      <p:sp>
        <p:nvSpPr>
          <p:cNvPr id="110" name="Oval 10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01:19</a:t>
            </a:r>
          </a:p>
        </p:txBody>
      </p:sp>
      <p:sp>
        <p:nvSpPr>
          <p:cNvPr id="111" name="Oval 11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01:18</a:t>
            </a:r>
          </a:p>
        </p:txBody>
      </p:sp>
      <p:sp>
        <p:nvSpPr>
          <p:cNvPr id="112" name="Oval 11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01:17</a:t>
            </a:r>
          </a:p>
        </p:txBody>
      </p:sp>
      <p:sp>
        <p:nvSpPr>
          <p:cNvPr id="113" name="Oval 11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01:16</a:t>
            </a:r>
          </a:p>
        </p:txBody>
      </p:sp>
      <p:sp>
        <p:nvSpPr>
          <p:cNvPr id="114" name="Oval 11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01:15</a:t>
            </a:r>
          </a:p>
        </p:txBody>
      </p:sp>
      <p:sp>
        <p:nvSpPr>
          <p:cNvPr id="115" name="Oval 11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01:14</a:t>
            </a:r>
          </a:p>
        </p:txBody>
      </p:sp>
      <p:sp>
        <p:nvSpPr>
          <p:cNvPr id="116" name="Oval 11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01:13</a:t>
            </a:r>
          </a:p>
        </p:txBody>
      </p:sp>
      <p:sp>
        <p:nvSpPr>
          <p:cNvPr id="117" name="Oval 11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01:12</a:t>
            </a:r>
          </a:p>
        </p:txBody>
      </p:sp>
      <p:sp>
        <p:nvSpPr>
          <p:cNvPr id="118" name="Oval 11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01:11</a:t>
            </a:r>
          </a:p>
        </p:txBody>
      </p:sp>
      <p:sp>
        <p:nvSpPr>
          <p:cNvPr id="119" name="Oval 11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01:10</a:t>
            </a:r>
          </a:p>
        </p:txBody>
      </p:sp>
      <p:sp>
        <p:nvSpPr>
          <p:cNvPr id="120" name="Oval 11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01:09</a:t>
            </a:r>
          </a:p>
        </p:txBody>
      </p:sp>
      <p:sp>
        <p:nvSpPr>
          <p:cNvPr id="121" name="Oval 12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01:08</a:t>
            </a:r>
          </a:p>
        </p:txBody>
      </p:sp>
      <p:sp>
        <p:nvSpPr>
          <p:cNvPr id="122" name="Oval 12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01:07</a:t>
            </a:r>
          </a:p>
        </p:txBody>
      </p:sp>
      <p:sp>
        <p:nvSpPr>
          <p:cNvPr id="123" name="Oval 12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01:06</a:t>
            </a:r>
          </a:p>
        </p:txBody>
      </p:sp>
      <p:sp>
        <p:nvSpPr>
          <p:cNvPr id="124" name="Oval 12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01:05</a:t>
            </a:r>
          </a:p>
        </p:txBody>
      </p:sp>
      <p:sp>
        <p:nvSpPr>
          <p:cNvPr id="125" name="Oval 12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01:04</a:t>
            </a:r>
          </a:p>
        </p:txBody>
      </p:sp>
      <p:sp>
        <p:nvSpPr>
          <p:cNvPr id="126" name="Oval 12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01:03</a:t>
            </a:r>
          </a:p>
        </p:txBody>
      </p:sp>
      <p:sp>
        <p:nvSpPr>
          <p:cNvPr id="127" name="Oval 12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01:02</a:t>
            </a:r>
          </a:p>
        </p:txBody>
      </p:sp>
      <p:sp>
        <p:nvSpPr>
          <p:cNvPr id="128" name="Oval 12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01:01</a:t>
            </a:r>
          </a:p>
        </p:txBody>
      </p:sp>
      <p:sp>
        <p:nvSpPr>
          <p:cNvPr id="129" name="Oval 12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01:00</a:t>
            </a:r>
          </a:p>
        </p:txBody>
      </p:sp>
      <p:sp>
        <p:nvSpPr>
          <p:cNvPr id="130" name="Oval 12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00:59</a:t>
            </a:r>
          </a:p>
        </p:txBody>
      </p:sp>
      <p:sp>
        <p:nvSpPr>
          <p:cNvPr id="131" name="Oval 13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00:58</a:t>
            </a:r>
          </a:p>
        </p:txBody>
      </p:sp>
      <p:sp>
        <p:nvSpPr>
          <p:cNvPr id="132" name="Oval 13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00:57</a:t>
            </a:r>
          </a:p>
        </p:txBody>
      </p:sp>
      <p:sp>
        <p:nvSpPr>
          <p:cNvPr id="133" name="Oval 13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00:56</a:t>
            </a:r>
          </a:p>
        </p:txBody>
      </p:sp>
      <p:sp>
        <p:nvSpPr>
          <p:cNvPr id="134" name="Oval 13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00:55</a:t>
            </a:r>
          </a:p>
        </p:txBody>
      </p:sp>
      <p:sp>
        <p:nvSpPr>
          <p:cNvPr id="135" name="Oval 13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00:54</a:t>
            </a:r>
          </a:p>
        </p:txBody>
      </p:sp>
      <p:sp>
        <p:nvSpPr>
          <p:cNvPr id="136" name="Oval 13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00:53</a:t>
            </a:r>
          </a:p>
        </p:txBody>
      </p:sp>
      <p:sp>
        <p:nvSpPr>
          <p:cNvPr id="137" name="Oval 13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00:52</a:t>
            </a:r>
          </a:p>
        </p:txBody>
      </p:sp>
      <p:sp>
        <p:nvSpPr>
          <p:cNvPr id="138" name="Oval 13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00:51</a:t>
            </a:r>
          </a:p>
        </p:txBody>
      </p:sp>
      <p:sp>
        <p:nvSpPr>
          <p:cNvPr id="139" name="Oval 13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00:50</a:t>
            </a:r>
          </a:p>
        </p:txBody>
      </p:sp>
      <p:sp>
        <p:nvSpPr>
          <p:cNvPr id="140" name="Oval 13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00:49</a:t>
            </a:r>
          </a:p>
        </p:txBody>
      </p:sp>
      <p:sp>
        <p:nvSpPr>
          <p:cNvPr id="141" name="Oval 14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00:48</a:t>
            </a:r>
          </a:p>
        </p:txBody>
      </p:sp>
      <p:sp>
        <p:nvSpPr>
          <p:cNvPr id="142" name="Oval 14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00:47</a:t>
            </a:r>
          </a:p>
        </p:txBody>
      </p:sp>
      <p:sp>
        <p:nvSpPr>
          <p:cNvPr id="143" name="Oval 14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00:46</a:t>
            </a:r>
          </a:p>
        </p:txBody>
      </p:sp>
      <p:sp>
        <p:nvSpPr>
          <p:cNvPr id="144" name="Oval 14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00:45</a:t>
            </a:r>
          </a:p>
        </p:txBody>
      </p:sp>
      <p:sp>
        <p:nvSpPr>
          <p:cNvPr id="145" name="Oval 14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00:44</a:t>
            </a:r>
          </a:p>
        </p:txBody>
      </p:sp>
      <p:sp>
        <p:nvSpPr>
          <p:cNvPr id="146" name="Oval 14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00:43</a:t>
            </a:r>
          </a:p>
        </p:txBody>
      </p:sp>
      <p:sp>
        <p:nvSpPr>
          <p:cNvPr id="147" name="Oval 14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00:42</a:t>
            </a:r>
          </a:p>
        </p:txBody>
      </p:sp>
      <p:sp>
        <p:nvSpPr>
          <p:cNvPr id="148" name="Oval 14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00:41</a:t>
            </a:r>
          </a:p>
        </p:txBody>
      </p:sp>
      <p:sp>
        <p:nvSpPr>
          <p:cNvPr id="149" name="Oval 14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00:40</a:t>
            </a:r>
          </a:p>
        </p:txBody>
      </p:sp>
      <p:sp>
        <p:nvSpPr>
          <p:cNvPr id="150" name="Oval 14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00:39</a:t>
            </a:r>
          </a:p>
        </p:txBody>
      </p:sp>
      <p:sp>
        <p:nvSpPr>
          <p:cNvPr id="151" name="Oval 15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00:38</a:t>
            </a:r>
          </a:p>
        </p:txBody>
      </p:sp>
      <p:sp>
        <p:nvSpPr>
          <p:cNvPr id="152" name="Oval 15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00:37</a:t>
            </a:r>
          </a:p>
        </p:txBody>
      </p:sp>
      <p:sp>
        <p:nvSpPr>
          <p:cNvPr id="153" name="Oval 15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00:36</a:t>
            </a:r>
          </a:p>
        </p:txBody>
      </p:sp>
      <p:sp>
        <p:nvSpPr>
          <p:cNvPr id="154" name="Oval 15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00:35</a:t>
            </a:r>
          </a:p>
        </p:txBody>
      </p:sp>
      <p:sp>
        <p:nvSpPr>
          <p:cNvPr id="155" name="Oval 15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00:34</a:t>
            </a:r>
          </a:p>
        </p:txBody>
      </p:sp>
      <p:sp>
        <p:nvSpPr>
          <p:cNvPr id="156" name="Oval 15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00:33</a:t>
            </a:r>
          </a:p>
        </p:txBody>
      </p:sp>
      <p:sp>
        <p:nvSpPr>
          <p:cNvPr id="157" name="Oval 15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00:32</a:t>
            </a:r>
          </a:p>
        </p:txBody>
      </p:sp>
      <p:sp>
        <p:nvSpPr>
          <p:cNvPr id="158" name="Oval 15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00:31</a:t>
            </a:r>
          </a:p>
        </p:txBody>
      </p:sp>
      <p:sp>
        <p:nvSpPr>
          <p:cNvPr id="159" name="Oval 15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00:30</a:t>
            </a:r>
          </a:p>
        </p:txBody>
      </p:sp>
      <p:sp>
        <p:nvSpPr>
          <p:cNvPr id="160" name="Oval 15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00:29</a:t>
            </a:r>
          </a:p>
        </p:txBody>
      </p:sp>
      <p:sp>
        <p:nvSpPr>
          <p:cNvPr id="161" name="Oval 16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00:28</a:t>
            </a:r>
          </a:p>
        </p:txBody>
      </p:sp>
      <p:sp>
        <p:nvSpPr>
          <p:cNvPr id="162" name="Oval 16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00:27</a:t>
            </a:r>
          </a:p>
        </p:txBody>
      </p:sp>
      <p:sp>
        <p:nvSpPr>
          <p:cNvPr id="163" name="Oval 16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00:26</a:t>
            </a:r>
          </a:p>
        </p:txBody>
      </p:sp>
      <p:sp>
        <p:nvSpPr>
          <p:cNvPr id="164" name="Oval 16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00:25</a:t>
            </a:r>
          </a:p>
        </p:txBody>
      </p:sp>
      <p:sp>
        <p:nvSpPr>
          <p:cNvPr id="165" name="Oval 16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00:24</a:t>
            </a:r>
          </a:p>
        </p:txBody>
      </p:sp>
      <p:sp>
        <p:nvSpPr>
          <p:cNvPr id="166" name="Oval 16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00:23</a:t>
            </a:r>
          </a:p>
        </p:txBody>
      </p:sp>
      <p:sp>
        <p:nvSpPr>
          <p:cNvPr id="167" name="Oval 16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00:22</a:t>
            </a:r>
          </a:p>
        </p:txBody>
      </p:sp>
      <p:sp>
        <p:nvSpPr>
          <p:cNvPr id="168" name="Oval 16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00:21</a:t>
            </a:r>
          </a:p>
        </p:txBody>
      </p:sp>
      <p:sp>
        <p:nvSpPr>
          <p:cNvPr id="169" name="Oval 16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00:20</a:t>
            </a:r>
          </a:p>
        </p:txBody>
      </p:sp>
      <p:sp>
        <p:nvSpPr>
          <p:cNvPr id="170" name="Oval 16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00:19</a:t>
            </a:r>
          </a:p>
        </p:txBody>
      </p:sp>
      <p:sp>
        <p:nvSpPr>
          <p:cNvPr id="171" name="Oval 17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00:18</a:t>
            </a:r>
          </a:p>
        </p:txBody>
      </p:sp>
      <p:sp>
        <p:nvSpPr>
          <p:cNvPr id="172" name="Oval 17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00:17</a:t>
            </a:r>
          </a:p>
        </p:txBody>
      </p:sp>
      <p:sp>
        <p:nvSpPr>
          <p:cNvPr id="173" name="Oval 17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00:16</a:t>
            </a:r>
          </a:p>
        </p:txBody>
      </p:sp>
      <p:sp>
        <p:nvSpPr>
          <p:cNvPr id="174" name="Oval 17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00:15</a:t>
            </a:r>
          </a:p>
        </p:txBody>
      </p:sp>
      <p:sp>
        <p:nvSpPr>
          <p:cNvPr id="175" name="Oval 17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00:14</a:t>
            </a:r>
          </a:p>
        </p:txBody>
      </p:sp>
      <p:sp>
        <p:nvSpPr>
          <p:cNvPr id="176" name="Oval 17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00:13</a:t>
            </a:r>
          </a:p>
        </p:txBody>
      </p:sp>
      <p:sp>
        <p:nvSpPr>
          <p:cNvPr id="177" name="Oval 17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00:12</a:t>
            </a:r>
          </a:p>
        </p:txBody>
      </p:sp>
      <p:sp>
        <p:nvSpPr>
          <p:cNvPr id="178" name="Oval 17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00:11</a:t>
            </a:r>
          </a:p>
        </p:txBody>
      </p:sp>
      <p:sp>
        <p:nvSpPr>
          <p:cNvPr id="179" name="Oval 17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00:10</a:t>
            </a:r>
          </a:p>
        </p:txBody>
      </p:sp>
      <p:sp>
        <p:nvSpPr>
          <p:cNvPr id="180" name="Oval 17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00:09</a:t>
            </a:r>
          </a:p>
        </p:txBody>
      </p:sp>
      <p:sp>
        <p:nvSpPr>
          <p:cNvPr id="181" name="Oval 18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00:08</a:t>
            </a:r>
          </a:p>
        </p:txBody>
      </p:sp>
      <p:sp>
        <p:nvSpPr>
          <p:cNvPr id="182" name="Oval 18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00:07</a:t>
            </a:r>
          </a:p>
        </p:txBody>
      </p:sp>
      <p:sp>
        <p:nvSpPr>
          <p:cNvPr id="183" name="Oval 18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00:06</a:t>
            </a:r>
          </a:p>
        </p:txBody>
      </p:sp>
      <p:sp>
        <p:nvSpPr>
          <p:cNvPr id="184" name="Oval 18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00:05</a:t>
            </a:r>
          </a:p>
        </p:txBody>
      </p:sp>
      <p:sp>
        <p:nvSpPr>
          <p:cNvPr id="185" name="Oval 18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00:04</a:t>
            </a:r>
          </a:p>
        </p:txBody>
      </p:sp>
      <p:sp>
        <p:nvSpPr>
          <p:cNvPr id="186" name="Oval 18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00:03</a:t>
            </a:r>
          </a:p>
        </p:txBody>
      </p:sp>
      <p:sp>
        <p:nvSpPr>
          <p:cNvPr id="187" name="Oval 18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00:02</a:t>
            </a:r>
          </a:p>
        </p:txBody>
      </p:sp>
      <p:sp>
        <p:nvSpPr>
          <p:cNvPr id="188" name="Oval 18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00:01</a:t>
            </a:r>
          </a:p>
        </p:txBody>
      </p:sp>
      <p:sp>
        <p:nvSpPr>
          <p:cNvPr id="189" name="Oval 18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00:00</a:t>
            </a:r>
          </a:p>
        </p:txBody>
      </p:sp>
      <p:sp>
        <p:nvSpPr>
          <p:cNvPr id="190" name="Cloud Callout 189"/>
          <p:cNvSpPr/>
          <p:nvPr/>
        </p:nvSpPr>
        <p:spPr>
          <a:xfrm>
            <a:off x="778806" y="3392001"/>
            <a:ext cx="7755594" cy="2961815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Char char="-"/>
              <a:defRPr/>
            </a:pPr>
            <a:r>
              <a:rPr lang="en-US" sz="28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độ dài hai cạnh lớn hơn độ dài cạnh còn lại.</a:t>
            </a:r>
          </a:p>
          <a:p>
            <a:pPr marL="342900" indent="-342900">
              <a:buFontTx/>
              <a:buChar char="-"/>
              <a:defRPr/>
            </a:pPr>
            <a:r>
              <a:rPr lang="en-US" sz="28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hai cạnh nhỏ hơn độ dàia ạnh còn lại.</a:t>
            </a:r>
            <a:endParaRPr lang="vi-VN" sz="28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4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6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9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4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4D109-5F98-4B01-86DB-56CCF640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19730-7077-451D-B304-D20D22EF816E}"/>
              </a:ext>
            </a:extLst>
          </p:cNvPr>
          <p:cNvSpPr txBox="1"/>
          <p:nvPr/>
        </p:nvSpPr>
        <p:spPr>
          <a:xfrm>
            <a:off x="628711" y="1110708"/>
            <a:ext cx="16914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Định lí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50">
            <a:extLst>
              <a:ext uri="{FF2B5EF4-FFF2-40B4-BE49-F238E27FC236}">
                <a16:creationId xmlns:a16="http://schemas.microsoft.com/office/drawing/2014/main" id="{56299166-7FBA-4FC6-AF36-F4339657D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02" y="1641482"/>
            <a:ext cx="11032898" cy="1123712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92234"/>
            <a:ext cx="1070043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2:  QUAN HỆ GIỮA BA CẠNH CỦA MỘT TAM GIÁC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961" y="2832194"/>
            <a:ext cx="4305039" cy="3148963"/>
          </a:xfrm>
          <a:prstGeom prst="rect">
            <a:avLst/>
          </a:prstGeom>
        </p:spPr>
      </p:pic>
      <p:sp>
        <p:nvSpPr>
          <p:cNvPr id="8" name="Text Box 83">
            <a:extLst>
              <a:ext uri="{FF2B5EF4-FFF2-40B4-BE49-F238E27FC236}">
                <a16:creationId xmlns:a16="http://schemas.microsoft.com/office/drawing/2014/main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99" y="2988351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Trong 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luôn có 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bất đẳng thức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4581" y="3518857"/>
                <a:ext cx="3545393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94581" y="3518857"/>
                <a:ext cx="3545393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8141" y="4717141"/>
                <a:ext cx="2987987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8141" y="4717141"/>
                <a:ext cx="2987987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1619" y="4103711"/>
                <a:ext cx="3823723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619" y="4103711"/>
                <a:ext cx="3823723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54" descr="Book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552" y="693052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7413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437" y="34605"/>
            <a:ext cx="7413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E19730-7077-451D-B304-D20D22EF816E}"/>
              </a:ext>
            </a:extLst>
          </p:cNvPr>
          <p:cNvSpPr txBox="1"/>
          <p:nvPr/>
        </p:nvSpPr>
        <p:spPr>
          <a:xfrm>
            <a:off x="344885" y="5780358"/>
            <a:ext cx="91678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bất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được gọi là </a:t>
            </a:r>
            <a:r>
              <a:rPr lang="en-US" sz="30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đẳng thức tam </a:t>
            </a:r>
            <a:r>
              <a:rPr 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0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7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  <p:bldP spid="9" grpId="0"/>
      <p:bldP spid="10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5601" y="869950"/>
                <a:ext cx="2819400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5601" y="869950"/>
                <a:ext cx="28194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5000" y="869950"/>
                <a:ext cx="4038599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⇒ 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000" y="869950"/>
                <a:ext cx="4038599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1568" y="1489074"/>
                <a:ext cx="2819400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1568" y="1489074"/>
                <a:ext cx="281940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0967" y="1489074"/>
                <a:ext cx="4038599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⇒ 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altLang="en-US" sz="3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0967" y="1489074"/>
                <a:ext cx="4038599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loud Callout 18"/>
          <p:cNvSpPr/>
          <p:nvPr/>
        </p:nvSpPr>
        <p:spPr>
          <a:xfrm>
            <a:off x="1524000" y="2647319"/>
            <a:ext cx="7620000" cy="1924681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hai cạnh nhỏ hơn độ dài cạnh còn lại.</a:t>
            </a:r>
            <a:endParaRPr lang="vi-VN" sz="30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0" y="192234"/>
            <a:ext cx="1070043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2:  QUAN HỆ GIỮA BA CẠNH CỦA MỘT TAM GIÁC</a:t>
            </a:r>
          </a:p>
        </p:txBody>
      </p:sp>
      <p:pic>
        <p:nvPicPr>
          <p:cNvPr id="10" name="Picture 54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427" y="1295400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9E5EBA59-6FAD-4CD8-8F0B-3C9329B5FC6A}"/>
              </a:ext>
            </a:extLst>
          </p:cNvPr>
          <p:cNvSpPr txBox="1"/>
          <p:nvPr/>
        </p:nvSpPr>
        <p:spPr>
          <a:xfrm>
            <a:off x="228600" y="885983"/>
            <a:ext cx="2257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  <a:r>
              <a:rPr lang="en-US" alt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078" y="2553468"/>
            <a:ext cx="3769734" cy="2757409"/>
          </a:xfrm>
          <a:prstGeom prst="rect">
            <a:avLst/>
          </a:prstGeom>
        </p:spPr>
      </p:pic>
      <p:sp>
        <p:nvSpPr>
          <p:cNvPr id="14" name="AutoShape 50">
            <a:extLst>
              <a:ext uri="{FF2B5EF4-FFF2-40B4-BE49-F238E27FC236}">
                <a16:creationId xmlns:a16="http://schemas.microsoft.com/office/drawing/2014/main" id="{56299166-7FBA-4FC6-AF36-F4339657D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24" y="1506541"/>
            <a:ext cx="10085190" cy="1123712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tam giác,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một cạnh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giờ cũng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 hiệu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hơn tổng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của hai cạnh còn lại.</a:t>
            </a:r>
            <a:endParaRPr lang="vi-VN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3">
            <a:extLst>
              <a:ext uri="{FF2B5EF4-FFF2-40B4-BE49-F238E27FC236}">
                <a16:creationId xmlns:a16="http://schemas.microsoft.com/office/drawing/2014/main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53" y="2696813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Trong 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, với cạnh AB ta có :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0" y="3227319"/>
                <a:ext cx="5068218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AB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BC</m:t>
                    </m:r>
                  </m:oMath>
                </a14:m>
                <a:r>
                  <a:rPr lang="en-US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3227319"/>
                <a:ext cx="5068218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3781317"/>
                <a:ext cx="6153150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Hay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3781317"/>
                <a:ext cx="6153150" cy="6309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92447" y="4606634"/>
            <a:ext cx="8169718" cy="196977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xét độ dài ba đoạn thẳng có thỏa mãn bất đẳng thức tam giác hay không, ta chỉ cần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độ dài lớn nhất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độ dài còn lại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hoặc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độ dài nhỏ nhất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còn lại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8160" y="4608836"/>
            <a:ext cx="3158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 :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/46</a:t>
            </a:r>
            <a:endParaRPr lang="en-US" sz="3000" b="1" i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6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9" grpId="0" animBg="1"/>
      <p:bldP spid="19" grpId="1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990600"/>
            <a:ext cx="10210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bộ độ dài đoạn thẳng dưới đây, bộ ba nào có thể là độ dài ba cạnh của một tam giác?</a:t>
            </a:r>
          </a:p>
          <a:p>
            <a:pPr marL="514350" indent="-514350">
              <a:buAutoNum type="alphaLcParenR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cm ; 8 cm; 11cm</a:t>
            </a:r>
          </a:p>
          <a:p>
            <a:pPr marL="514350" indent="-514350">
              <a:buFontTx/>
              <a:buAutoNum type="alphaLcParenR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cm ; 9 cm; 16 cm</a:t>
            </a:r>
          </a:p>
          <a:p>
            <a:pPr marL="514350" indent="-514350">
              <a:buFontTx/>
              <a:buAutoNum type="alphaLcParenR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cm ; 9 cm; 16 cm</a:t>
            </a:r>
          </a:p>
        </p:txBody>
      </p:sp>
    </p:spTree>
    <p:extLst>
      <p:ext uri="{BB962C8B-B14F-4D97-AF65-F5344CB8AC3E}">
        <p14:creationId xmlns:p14="http://schemas.microsoft.com/office/powerpoint/2010/main" val="167300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4" descr="Book-0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858" y="60062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2143" y="3962400"/>
            <a:ext cx="1059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8 + 9 = 17 &gt; 16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thẳng 9 cm; 8 cm; 16 cm là độ dài ba cạnh của một tam giác.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2143" y="2140006"/>
            <a:ext cx="10501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7 + 9 = 16 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thẳng 7 cm; 9 cm; 16 cm không là độ dài ba cạnh của một tam giác.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9600" y="457200"/>
            <a:ext cx="1028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7 + 8 = 15 &gt; 11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thẳng 7 cm; 8 cm; 11 cm là độ dài ba cạnh của một tam giác.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990600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giác ABC với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ba cạnh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nguyên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Nếu biết 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5cm, AC = 3cm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Độ dài cạnh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bao nhiêu xăng ti mét</a:t>
            </a:r>
          </a:p>
        </p:txBody>
      </p:sp>
      <p:sp>
        <p:nvSpPr>
          <p:cNvPr id="10" name="Text Box 83">
            <a:extLst>
              <a:ext uri="{FF2B5EF4-FFF2-40B4-BE49-F238E27FC236}">
                <a16:creationId xmlns:a16="http://schemas.microsoft.com/office/drawing/2014/main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062371"/>
            <a:ext cx="106679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0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0" y="3010718"/>
                <a:ext cx="4572000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3010718"/>
                <a:ext cx="4572000" cy="6309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3582" y="3507366"/>
                <a:ext cx="3620418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−3&lt;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&lt;5+3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582" y="3507366"/>
                <a:ext cx="3620418" cy="6309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5582" y="4003650"/>
                <a:ext cx="2172618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</mc:Choice>
        <mc:Fallback xmlns="">
          <p:sp>
            <p:nvSpPr>
              <p:cNvPr id="13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5582" y="4003650"/>
                <a:ext cx="2172618" cy="553998"/>
              </a:xfrm>
              <a:prstGeom prst="rect">
                <a:avLst/>
              </a:prstGeom>
              <a:blipFill>
                <a:blip r:embed="rId5"/>
                <a:stretch>
                  <a:fillRect t="-14286" b="-329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83">
            <a:extLst>
              <a:ext uri="{FF2B5EF4-FFF2-40B4-BE49-F238E27FC236}">
                <a16:creationId xmlns:a16="http://schemas.microsoft.com/office/drawing/2014/main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609120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Xét 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, với cạnh BC ta có :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0600" y="4642639"/>
                <a:ext cx="9810750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3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Vì độ dài </a:t>
                </a:r>
                <a:r>
                  <a:rPr lang="en-US" altLang="en-US" sz="3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 là một số nguyên (cm) nên: </a:t>
                </a:r>
                <a14:m>
                  <m:oMath xmlns:m="http://schemas.openxmlformats.org/officeDocument/2006/math">
                    <m:r>
                      <a:rPr lang="en-US" altLang="en-US" sz="3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altLang="en-US" sz="3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3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d>
                      <m:dPr>
                        <m:begChr m:val="{"/>
                        <m:endChr m:val="}"/>
                        <m:ctrlPr>
                          <a:rPr lang="en-US" altLang="en-US" sz="3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3;4;5;6;7</m:t>
                        </m:r>
                      </m:e>
                    </m:d>
                  </m:oMath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4642639"/>
                <a:ext cx="9810750" cy="553998"/>
              </a:xfrm>
              <a:prstGeom prst="rect">
                <a:avLst/>
              </a:prstGeom>
              <a:blipFill>
                <a:blip r:embed="rId6"/>
                <a:stretch>
                  <a:fillRect l="-1492" t="-14444" b="-344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24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7">
            <a:extLst>
              <a:ext uri="{FF2B5EF4-FFF2-40B4-BE49-F238E27FC236}">
                <a16:creationId xmlns:a16="http://schemas.microsoft.com/office/drawing/2014/main" id="{C039B714-740C-4134-9FF3-CB49C4B7C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4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6387" name="Picture 118" descr="nvn_125507853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26" y="425453"/>
            <a:ext cx="1371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V="1">
            <a:off x="3507883" y="1422620"/>
            <a:ext cx="1387341" cy="130788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52450" y="2032000"/>
            <a:ext cx="3255433" cy="1397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GIỮA BA CẠNH CỦA MỘT TAM GIÁC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923799" y="339444"/>
            <a:ext cx="6596690" cy="1692556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/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tam giác, độ dài một cạnh bao giờ cũng lớn hơn hiệu và nhỏ hơn tổng các độ dài của hai cạnh còn lại</a:t>
            </a:r>
            <a:r>
              <a:rPr lang="en-US" altLang="en-US" sz="280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 eaLnBrk="1" hangingPunct="1"/>
            <a:endParaRPr lang="en-US" alt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214" y="1982023"/>
            <a:ext cx="3769734" cy="2757409"/>
          </a:xfrm>
          <a:prstGeom prst="rect">
            <a:avLst/>
          </a:prstGeom>
        </p:spPr>
      </p:pic>
      <p:sp>
        <p:nvSpPr>
          <p:cNvPr id="16" name="Text Box 39">
            <a:extLst>
              <a:ext uri="{FF2B5EF4-FFF2-40B4-BE49-F238E27FC236}">
                <a16:creationId xmlns:a16="http://schemas.microsoft.com/office/drawing/2014/main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403" y="3222774"/>
            <a:ext cx="4176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– BC &lt;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AB + BC</a:t>
            </a:r>
          </a:p>
        </p:txBody>
      </p:sp>
      <p:sp>
        <p:nvSpPr>
          <p:cNvPr id="17" name="Text Box 39">
            <a:extLst>
              <a:ext uri="{FF2B5EF4-FFF2-40B4-BE49-F238E27FC236}">
                <a16:creationId xmlns:a16="http://schemas.microsoft.com/office/drawing/2014/main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635" y="3752538"/>
            <a:ext cx="4176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– BC &lt;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AC + BC</a:t>
            </a:r>
          </a:p>
        </p:txBody>
      </p:sp>
      <p:sp>
        <p:nvSpPr>
          <p:cNvPr id="18" name="Text Box 39">
            <a:extLst>
              <a:ext uri="{FF2B5EF4-FFF2-40B4-BE49-F238E27FC236}">
                <a16:creationId xmlns:a16="http://schemas.microsoft.com/office/drawing/2014/main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403" y="2714784"/>
            <a:ext cx="41478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– AC &lt;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AB + AC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15891</TotalTime>
  <Words>1769</Words>
  <Application>Microsoft Office PowerPoint</Application>
  <PresentationFormat>Widescreen</PresentationFormat>
  <Paragraphs>297</Paragraphs>
  <Slides>19</Slides>
  <Notes>3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 Math</vt:lpstr>
      <vt:lpstr>Palatino Linotype</vt:lpstr>
      <vt:lpstr>Tahoma</vt:lpstr>
      <vt:lpstr>Times New Roman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ACER</cp:lastModifiedBy>
  <cp:revision>1311</cp:revision>
  <dcterms:created xsi:type="dcterms:W3CDTF">2015-10-19T12:59:58Z</dcterms:created>
  <dcterms:modified xsi:type="dcterms:W3CDTF">2022-11-15T13:20:46Z</dcterms:modified>
</cp:coreProperties>
</file>